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4"/>
  </p:sldMasterIdLst>
  <p:notesMasterIdLst>
    <p:notesMasterId r:id="rId12"/>
  </p:notesMasterIdLst>
  <p:sldIdLst>
    <p:sldId id="256" r:id="rId5"/>
    <p:sldId id="268" r:id="rId6"/>
    <p:sldId id="257" r:id="rId7"/>
    <p:sldId id="269" r:id="rId8"/>
    <p:sldId id="270" r:id="rId9"/>
    <p:sldId id="271" r:id="rId10"/>
    <p:sldId id="27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D5D5"/>
    <a:srgbClr val="CC1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46" autoAdjust="0"/>
  </p:normalViewPr>
  <p:slideViewPr>
    <p:cSldViewPr>
      <p:cViewPr varScale="1">
        <p:scale>
          <a:sx n="113" d="100"/>
          <a:sy n="113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B409D-7A2B-492F-A358-FEB07356C8A9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2D52A-CCBC-4D9F-BB00-FF95790EBB02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035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4423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8674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73976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28463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56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26881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814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5837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6662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23812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7626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11DD94F-BB51-41AB-8FEB-00B82BF48AAA}" type="datetimeFigureOut">
              <a:rPr lang="en-CA" smtClean="0"/>
              <a:pPr/>
              <a:t>2019-11-19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2A9E697-91E1-4FD7-8269-C90B471226D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80777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5838" y="2057400"/>
            <a:ext cx="7132320" cy="1645920"/>
          </a:xfrm>
        </p:spPr>
        <p:txBody>
          <a:bodyPr>
            <a:noAutofit/>
          </a:bodyPr>
          <a:lstStyle/>
          <a:p>
            <a:r>
              <a:rPr lang="fr-FR" sz="2800" dirty="0">
                <a:latin typeface="Tw Cen MT" panose="020B0602020104020603" pitchFamily="34" charset="0"/>
              </a:rPr>
              <a:t>Quebecers</a:t>
            </a:r>
            <a:r>
              <a:rPr lang="en-CA" sz="2800" dirty="0">
                <a:latin typeface="Tw Cen MT" panose="020B0602020104020603" pitchFamily="34" charset="0"/>
              </a:rPr>
              <a:t>’</a:t>
            </a:r>
            <a:r>
              <a:rPr lang="fr-FR" sz="2800" dirty="0">
                <a:latin typeface="Tw Cen MT" panose="020B0602020104020603" pitchFamily="34" charset="0"/>
              </a:rPr>
              <a:t> Views on </a:t>
            </a:r>
            <a:br>
              <a:rPr lang="fr-FR" sz="2800" dirty="0">
                <a:latin typeface="Tw Cen MT" panose="020B0602020104020603" pitchFamily="34" charset="0"/>
              </a:rPr>
            </a:br>
            <a:r>
              <a:rPr lang="en-CA" sz="2800" dirty="0">
                <a:latin typeface="Tw Cen MT" panose="020B0602020104020603" pitchFamily="34" charset="0"/>
              </a:rPr>
              <a:t>English language</a:t>
            </a:r>
            <a:r>
              <a:rPr lang="fr-FR" sz="2800" dirty="0">
                <a:latin typeface="Tw Cen MT" panose="020B0602020104020603" pitchFamily="34" charset="0"/>
              </a:rPr>
              <a:t> School Boards</a:t>
            </a:r>
            <a:endParaRPr lang="en-CA" sz="2800" dirty="0">
              <a:latin typeface="Tw Cen MT" panose="020B0602020104020603" pitchFamily="34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620296" y="4114800"/>
            <a:ext cx="5903405" cy="1239894"/>
          </a:xfrm>
        </p:spPr>
        <p:txBody>
          <a:bodyPr>
            <a:noAutofit/>
          </a:bodyPr>
          <a:lstStyle/>
          <a:p>
            <a:r>
              <a:rPr lang="en-US" sz="2400" dirty="0"/>
              <a:t>Presented by Paul Holley</a:t>
            </a:r>
            <a:br>
              <a:rPr lang="en-US" sz="2400" dirty="0"/>
            </a:br>
            <a:r>
              <a:rPr lang="en-US" sz="2400" dirty="0"/>
              <a:t>Association for Canadian Studies (ACS)</a:t>
            </a:r>
          </a:p>
          <a:p>
            <a:endParaRPr lang="en-US" sz="2400" dirty="0"/>
          </a:p>
          <a:p>
            <a:r>
              <a:rPr lang="en-US" sz="2400" dirty="0"/>
              <a:t>November 19, 2019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01243" y="914400"/>
            <a:ext cx="6309360" cy="914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w Cen MT" panose="020B0602020104020603" pitchFamily="34" charset="0"/>
              </a:rPr>
              <a:t>Study overview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97770" y="2133600"/>
            <a:ext cx="6516305" cy="310198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>
                <a:latin typeface="Tw Cen MT" panose="020B0602020104020603" pitchFamily="34" charset="0"/>
              </a:rPr>
              <a:t>What do Quebec English-Speakers think about the current state of English Language School Boards in their home province? 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Tw Cen MT" panose="020B0602020104020603" pitchFamily="34" charset="0"/>
              </a:rPr>
              <a:t>This study is based on one of the largest surveys of public opinion conducted to-date of Quebec English-speakers. 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Tw Cen MT" panose="020B0602020104020603" pitchFamily="34" charset="0"/>
              </a:rPr>
              <a:t>Conducted by Leger Marketing for the Quebec Community Groups Network, CIDEC, QESBA and the ACS, the survey was conducted via web panel between August 29 and September 4, 2019.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Tw Cen MT" panose="020B0602020104020603" pitchFamily="34" charset="0"/>
              </a:rPr>
              <a:t>The sample consisted of 1,937 Quebecers including 1,019 English-speaking Quebecers, 773 French speaking Quebecers and 144 persons whose first language is neither English or French.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2535" y="533400"/>
            <a:ext cx="8229600" cy="914400"/>
          </a:xfrm>
        </p:spPr>
        <p:txBody>
          <a:bodyPr>
            <a:noAutofit/>
          </a:bodyPr>
          <a:lstStyle/>
          <a:p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82%</a:t>
            </a:r>
            <a:r>
              <a:rPr lang="en-US" sz="1800" cap="none" dirty="0">
                <a:latin typeface="Tw Cen MT" panose="020B0602020104020603" pitchFamily="34" charset="0"/>
              </a:rPr>
              <a:t> of English-speaking Quebecers say English Language School Boards are important to them as do </a:t>
            </a:r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73%</a:t>
            </a:r>
            <a:r>
              <a:rPr lang="en-US" sz="1800" cap="none" dirty="0">
                <a:latin typeface="Tw Cen MT" panose="020B0602020104020603" pitchFamily="34" charset="0"/>
              </a:rPr>
              <a:t> of Allophones </a:t>
            </a:r>
          </a:p>
        </p:txBody>
      </p:sp>
      <p:pic>
        <p:nvPicPr>
          <p:cNvPr id="13" name="Picture 1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72751" y="1566672"/>
            <a:ext cx="8229600" cy="1828800"/>
          </a:xfrm>
          <a:prstGeom prst="rect">
            <a:avLst/>
          </a:prstGeom>
        </p:spPr>
      </p:pic>
      <p:sp>
        <p:nvSpPr>
          <p:cNvPr id="18" name="Title 3"/>
          <p:cNvSpPr txBox="1">
            <a:spLocks/>
          </p:cNvSpPr>
          <p:nvPr/>
        </p:nvSpPr>
        <p:spPr bwMode="black">
          <a:xfrm>
            <a:off x="472751" y="3638938"/>
            <a:ext cx="8229600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cap="none" dirty="0">
                <a:latin typeface="Tw Cen MT" panose="020B0602020104020603" pitchFamily="34" charset="0"/>
              </a:rPr>
              <a:t>Four in five (</a:t>
            </a:r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81%</a:t>
            </a:r>
            <a:r>
              <a:rPr lang="en-US" sz="1800" cap="none" dirty="0">
                <a:latin typeface="Tw Cen MT" panose="020B0602020104020603" pitchFamily="34" charset="0"/>
              </a:rPr>
              <a:t>) English-speaking Quebecers (and Allophones) </a:t>
            </a:r>
            <a:r>
              <a:rPr lang="en-US" sz="1800" b="1" i="1" cap="none" dirty="0">
                <a:solidFill>
                  <a:srgbClr val="008000"/>
                </a:solidFill>
                <a:latin typeface="Tw Cen MT" panose="020B0602020104020603" pitchFamily="34" charset="0"/>
              </a:rPr>
              <a:t>trust</a:t>
            </a:r>
            <a:r>
              <a:rPr lang="en-US" sz="1800" cap="none" dirty="0">
                <a:latin typeface="Tw Cen MT" panose="020B0602020104020603" pitchFamily="34" charset="0"/>
              </a:rPr>
              <a:t> English Language School Boards</a:t>
            </a:r>
          </a:p>
        </p:txBody>
      </p:sp>
      <p:pic>
        <p:nvPicPr>
          <p:cNvPr id="22" name="Picture 2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72751" y="4648200"/>
            <a:ext cx="82296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086" y="3626926"/>
            <a:ext cx="8229600" cy="914400"/>
          </a:xfrm>
        </p:spPr>
        <p:txBody>
          <a:bodyPr>
            <a:noAutofit/>
          </a:bodyPr>
          <a:lstStyle/>
          <a:p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72%</a:t>
            </a:r>
            <a:r>
              <a:rPr lang="en-US" sz="1800" cap="none" dirty="0">
                <a:latin typeface="Tw Cen MT" panose="020B0602020104020603" pitchFamily="34" charset="0"/>
              </a:rPr>
              <a:t> of English-speaking Quebecers (and </a:t>
            </a:r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67%</a:t>
            </a:r>
            <a:r>
              <a:rPr lang="en-US" sz="1800" cap="none" dirty="0">
                <a:latin typeface="Tw Cen MT" panose="020B0602020104020603" pitchFamily="34" charset="0"/>
              </a:rPr>
              <a:t> of Allophones) agree that English Language School Boards should remain </a:t>
            </a:r>
            <a:r>
              <a:rPr lang="en-US" sz="1800" i="1" cap="none" dirty="0">
                <a:latin typeface="Tw Cen MT" panose="020B0602020104020603" pitchFamily="34" charset="0"/>
              </a:rPr>
              <a:t>independent</a:t>
            </a:r>
            <a:r>
              <a:rPr lang="en-US" sz="1800" cap="none" dirty="0">
                <a:latin typeface="Tw Cen MT" panose="020B0602020104020603" pitchFamily="34" charset="0"/>
              </a:rPr>
              <a:t> from the Government of Quebec </a:t>
            </a:r>
          </a:p>
        </p:txBody>
      </p:sp>
      <p:sp>
        <p:nvSpPr>
          <p:cNvPr id="17" name="Title 3"/>
          <p:cNvSpPr txBox="1">
            <a:spLocks/>
          </p:cNvSpPr>
          <p:nvPr/>
        </p:nvSpPr>
        <p:spPr bwMode="black">
          <a:xfrm>
            <a:off x="468086" y="461904"/>
            <a:ext cx="8229600" cy="100584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70%</a:t>
            </a:r>
            <a:r>
              <a:rPr lang="en-US" sz="1800" cap="none" dirty="0">
                <a:latin typeface="Tw Cen MT" panose="020B0602020104020603" pitchFamily="34" charset="0"/>
              </a:rPr>
              <a:t> of English-speaking Quebecers (and </a:t>
            </a:r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71%</a:t>
            </a:r>
            <a:r>
              <a:rPr lang="en-US" sz="1800" cap="none" dirty="0">
                <a:latin typeface="Tw Cen MT" panose="020B0602020104020603" pitchFamily="34" charset="0"/>
              </a:rPr>
              <a:t> of Allophones) say that school boards should be elected by the population at large …</a:t>
            </a:r>
            <a:br>
              <a:rPr lang="en-US" sz="1800" cap="none" dirty="0">
                <a:latin typeface="Tw Cen MT" panose="020B0602020104020603" pitchFamily="34" charset="0"/>
              </a:rPr>
            </a:br>
            <a:r>
              <a:rPr lang="en-US" sz="1800" cap="none" dirty="0">
                <a:latin typeface="Tw Cen MT" panose="020B0602020104020603" pitchFamily="34" charset="0"/>
              </a:rPr>
              <a:t>and the majority of French-speaking Quebecers agree (</a:t>
            </a:r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55%</a:t>
            </a:r>
            <a:r>
              <a:rPr lang="en-US" sz="1800" cap="none" dirty="0">
                <a:latin typeface="Tw Cen MT" panose="020B0602020104020603" pitchFamily="34" charset="0"/>
              </a:rPr>
              <a:t>)</a:t>
            </a: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68086" y="1603193"/>
            <a:ext cx="8229600" cy="1828800"/>
          </a:xfrm>
          <a:prstGeom prst="rect">
            <a:avLst/>
          </a:prstGeom>
        </p:spPr>
      </p:pic>
      <p:pic>
        <p:nvPicPr>
          <p:cNvPr id="5" name="Picture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68086" y="4648200"/>
            <a:ext cx="82296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85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086" y="3626926"/>
            <a:ext cx="8229600" cy="914400"/>
          </a:xfrm>
        </p:spPr>
        <p:txBody>
          <a:bodyPr>
            <a:noAutofit/>
          </a:bodyPr>
          <a:lstStyle/>
          <a:p>
            <a:r>
              <a:rPr lang="en-US" sz="1800" cap="none" dirty="0">
                <a:latin typeface="Tw Cen MT" panose="020B0602020104020603" pitchFamily="34" charset="0"/>
              </a:rPr>
              <a:t>At least</a:t>
            </a:r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 77%</a:t>
            </a:r>
            <a:r>
              <a:rPr lang="en-US" sz="1800" cap="none" dirty="0">
                <a:latin typeface="Tw Cen MT" panose="020B0602020104020603" pitchFamily="34" charset="0"/>
              </a:rPr>
              <a:t> of English-speaking Quebecers (</a:t>
            </a:r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80%</a:t>
            </a:r>
            <a:r>
              <a:rPr lang="en-US" sz="1800" cap="none" dirty="0">
                <a:latin typeface="Tw Cen MT" panose="020B0602020104020603" pitchFamily="34" charset="0"/>
              </a:rPr>
              <a:t> of Allophones) </a:t>
            </a:r>
            <a:r>
              <a:rPr lang="en-US" sz="1800" cap="none" dirty="0">
                <a:solidFill>
                  <a:srgbClr val="FF0000"/>
                </a:solidFill>
                <a:latin typeface="Tw Cen MT" panose="020B0602020104020603" pitchFamily="34" charset="0"/>
              </a:rPr>
              <a:t>do not</a:t>
            </a:r>
            <a:r>
              <a:rPr lang="en-US" sz="1800" cap="none" dirty="0">
                <a:latin typeface="Tw Cen MT" panose="020B0602020104020603" pitchFamily="34" charset="0"/>
              </a:rPr>
              <a:t> support the Quebec government’s intention of eliminating English Language School Boards in Quebec</a:t>
            </a:r>
          </a:p>
        </p:txBody>
      </p:sp>
      <p:sp>
        <p:nvSpPr>
          <p:cNvPr id="17" name="Title 3"/>
          <p:cNvSpPr txBox="1">
            <a:spLocks/>
          </p:cNvSpPr>
          <p:nvPr/>
        </p:nvSpPr>
        <p:spPr bwMode="black">
          <a:xfrm>
            <a:off x="468086" y="461904"/>
            <a:ext cx="8229600" cy="100584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84%</a:t>
            </a:r>
            <a:r>
              <a:rPr lang="en-US" sz="1800" cap="none" dirty="0">
                <a:latin typeface="Tw Cen MT" panose="020B0602020104020603" pitchFamily="34" charset="0"/>
              </a:rPr>
              <a:t> of English-speaking Quebecers (and </a:t>
            </a:r>
            <a:r>
              <a:rPr lang="en-US" sz="18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81%</a:t>
            </a:r>
            <a:r>
              <a:rPr lang="en-US" sz="1800" cap="none" dirty="0">
                <a:latin typeface="Tw Cen MT" panose="020B0602020104020603" pitchFamily="34" charset="0"/>
              </a:rPr>
              <a:t> of Allophones) believe that eliminating English Language School Boards in Quebec will put minority language rights at risk…</a:t>
            </a:r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68086" y="1613885"/>
            <a:ext cx="8229600" cy="1828800"/>
          </a:xfrm>
          <a:prstGeom prst="rect">
            <a:avLst/>
          </a:prstGeom>
        </p:spPr>
      </p:pic>
      <p:pic>
        <p:nvPicPr>
          <p:cNvPr id="7" name="Picture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68086" y="4648200"/>
            <a:ext cx="82296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25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122" y="762000"/>
            <a:ext cx="8229600" cy="1371600"/>
          </a:xfrm>
        </p:spPr>
        <p:txBody>
          <a:bodyPr>
            <a:noAutofit/>
          </a:bodyPr>
          <a:lstStyle/>
          <a:p>
            <a:r>
              <a:rPr lang="en-CA" sz="2000" cap="none" dirty="0">
                <a:latin typeface="Tw Cen MT" panose="020B0602020104020603" pitchFamily="34" charset="0"/>
              </a:rPr>
              <a:t>Three in four respondents (</a:t>
            </a:r>
            <a:r>
              <a:rPr lang="en-CA" sz="2000" cap="none" dirty="0">
                <a:solidFill>
                  <a:srgbClr val="FF0000"/>
                </a:solidFill>
                <a:latin typeface="Tw Cen MT" panose="020B0602020104020603" pitchFamily="34" charset="0"/>
              </a:rPr>
              <a:t>75%</a:t>
            </a:r>
            <a:r>
              <a:rPr lang="en-CA" sz="2000" cap="none" dirty="0">
                <a:latin typeface="Tw Cen MT" panose="020B0602020104020603" pitchFamily="34" charset="0"/>
              </a:rPr>
              <a:t>) who </a:t>
            </a:r>
            <a:r>
              <a:rPr lang="en-CA" sz="2000" i="1" cap="none" dirty="0">
                <a:latin typeface="Tw Cen MT" panose="020B0602020104020603" pitchFamily="34" charset="0"/>
              </a:rPr>
              <a:t>strongly agree </a:t>
            </a:r>
            <a:r>
              <a:rPr lang="en-CA" sz="2000" cap="none" dirty="0">
                <a:latin typeface="Tw Cen MT" panose="020B0602020104020603" pitchFamily="34" charset="0"/>
              </a:rPr>
              <a:t>that English-speakers are a founding people of Quebec </a:t>
            </a:r>
            <a:r>
              <a:rPr lang="en-CA" sz="2000" cap="none" dirty="0">
                <a:solidFill>
                  <a:srgbClr val="FF0000"/>
                </a:solidFill>
                <a:latin typeface="Tw Cen MT" panose="020B0602020104020603" pitchFamily="34" charset="0"/>
              </a:rPr>
              <a:t>DO NOT </a:t>
            </a:r>
            <a:r>
              <a:rPr lang="en-CA" sz="2000" cap="none" dirty="0">
                <a:latin typeface="Tw Cen MT" panose="020B0602020104020603" pitchFamily="34" charset="0"/>
              </a:rPr>
              <a:t>support the Government of Quebec’s intentions of eliminating English Language School Boards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81" y="2590800"/>
            <a:ext cx="7282482" cy="273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06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81" y="2590800"/>
            <a:ext cx="7282482" cy="2733067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0122" y="762000"/>
            <a:ext cx="8229600" cy="1371600"/>
          </a:xfrm>
        </p:spPr>
        <p:txBody>
          <a:bodyPr>
            <a:noAutofit/>
          </a:bodyPr>
          <a:lstStyle/>
          <a:p>
            <a:r>
              <a:rPr lang="en-CA" sz="2000" cap="none" dirty="0">
                <a:solidFill>
                  <a:srgbClr val="008000"/>
                </a:solidFill>
                <a:latin typeface="Tw Cen MT" panose="020B0602020104020603" pitchFamily="34" charset="0"/>
              </a:rPr>
              <a:t>82%</a:t>
            </a:r>
            <a:r>
              <a:rPr lang="en-CA" sz="2000" cap="none" dirty="0">
                <a:latin typeface="Tw Cen MT" panose="020B0602020104020603" pitchFamily="34" charset="0"/>
              </a:rPr>
              <a:t> of respondents who </a:t>
            </a:r>
            <a:r>
              <a:rPr lang="en-CA" sz="2000" i="1" cap="none" dirty="0">
                <a:latin typeface="Tw Cen MT" panose="020B0602020104020603" pitchFamily="34" charset="0"/>
              </a:rPr>
              <a:t>strongly agree </a:t>
            </a:r>
            <a:r>
              <a:rPr lang="en-CA" sz="2000" cap="none" dirty="0">
                <a:latin typeface="Tw Cen MT" panose="020B0602020104020603" pitchFamily="34" charset="0"/>
              </a:rPr>
              <a:t>that eliminating English-speakers are a founding people of Quebec also </a:t>
            </a:r>
            <a:r>
              <a:rPr lang="en-CA" sz="2000" i="1" cap="none" dirty="0">
                <a:solidFill>
                  <a:srgbClr val="008000"/>
                </a:solidFill>
                <a:latin typeface="Tw Cen MT" panose="020B0602020104020603" pitchFamily="34" charset="0"/>
              </a:rPr>
              <a:t>agree</a:t>
            </a:r>
            <a:r>
              <a:rPr lang="en-CA" sz="2000" cap="none" dirty="0">
                <a:latin typeface="Tw Cen MT" panose="020B0602020104020603" pitchFamily="34" charset="0"/>
              </a:rPr>
              <a:t> that eliminating English Language School Boards in Quebec will put minority rights at risk</a:t>
            </a:r>
          </a:p>
        </p:txBody>
      </p:sp>
    </p:spTree>
    <p:extLst>
      <p:ext uri="{BB962C8B-B14F-4D97-AF65-F5344CB8AC3E}">
        <p14:creationId xmlns:p14="http://schemas.microsoft.com/office/powerpoint/2010/main" val="210105256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A21436CC79C8499B1771B565BE2BD2" ma:contentTypeVersion="14" ma:contentTypeDescription="Create a new document." ma:contentTypeScope="" ma:versionID="a384e3956225328b664d6fc7a49b9644">
  <xsd:schema xmlns:xsd="http://www.w3.org/2001/XMLSchema" xmlns:xs="http://www.w3.org/2001/XMLSchema" xmlns:p="http://schemas.microsoft.com/office/2006/metadata/properties" xmlns:ns2="47c41fa1-4305-4a9f-9290-ba4862328d6a" xmlns:ns3="39187831-041b-452e-95e6-e1ba1c922f88" targetNamespace="http://schemas.microsoft.com/office/2006/metadata/properties" ma:root="true" ma:fieldsID="f072a9c380eccf03ee20a8aef027570a" ns2:_="" ns3:_="">
    <xsd:import namespace="47c41fa1-4305-4a9f-9290-ba4862328d6a"/>
    <xsd:import namespace="39187831-041b-452e-95e6-e1ba1c922f8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c41fa1-4305-4a9f-9290-ba4862328d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87831-041b-452e-95e6-e1ba1c922f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FB9CB7-A5FA-4217-907A-2F39579FE5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c41fa1-4305-4a9f-9290-ba4862328d6a"/>
    <ds:schemaRef ds:uri="39187831-041b-452e-95e6-e1ba1c922f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AA7320C-FD43-4185-A85F-D0EAD359C7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9F8E64-2798-4DE6-B5A4-9214420AED4B}">
  <ds:schemaRefs>
    <ds:schemaRef ds:uri="47c41fa1-4305-4a9f-9290-ba4862328d6a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39187831-041b-452e-95e6-e1ba1c922f88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2726</TotalTime>
  <Words>346</Words>
  <Application>Microsoft Office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Gill Sans MT</vt:lpstr>
      <vt:lpstr>Tw Cen MT</vt:lpstr>
      <vt:lpstr>Parcel</vt:lpstr>
      <vt:lpstr>Quebecers’ Views on  English language School Boards</vt:lpstr>
      <vt:lpstr>Study overview</vt:lpstr>
      <vt:lpstr>82% of English-speaking Quebecers say English Language School Boards are important to them as do 73% of Allophones </vt:lpstr>
      <vt:lpstr>72% of English-speaking Quebecers (and 67% of Allophones) agree that English Language School Boards should remain independent from the Government of Quebec </vt:lpstr>
      <vt:lpstr>At least 77% of English-speaking Quebecers (80% of Allophones) do not support the Quebec government’s intention of eliminating English Language School Boards in Quebec</vt:lpstr>
      <vt:lpstr>Three in four respondents (75%) who strongly agree that English-speakers are a founding people of Quebec DO NOT support the Government of Quebec’s intentions of eliminating English Language School Boards</vt:lpstr>
      <vt:lpstr>82% of respondents who strongly agree that eliminating English-speakers are a founding people of Quebec also agree that eliminating English Language School Boards in Quebec will put minority rights at risk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Jack Jedwab</dc:creator>
  <cp:lastModifiedBy>Gemma Knights</cp:lastModifiedBy>
  <cp:revision>237</cp:revision>
  <dcterms:created xsi:type="dcterms:W3CDTF">2013-10-16T14:55:23Z</dcterms:created>
  <dcterms:modified xsi:type="dcterms:W3CDTF">2019-11-19T18:58:16Z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0x01010068A21436CC79C8499B1771B565BE2BD2</vt:lpwstr>
  </property>
</Properties>
</file>